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handoutMasterIdLst>
    <p:handoutMasterId r:id="rId24"/>
  </p:handoutMasterIdLst>
  <p:sldIdLst>
    <p:sldId id="256" r:id="rId2"/>
    <p:sldId id="324" r:id="rId3"/>
    <p:sldId id="268" r:id="rId4"/>
    <p:sldId id="325" r:id="rId5"/>
    <p:sldId id="326" r:id="rId6"/>
    <p:sldId id="327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3" frameSlides="1"/>
  <p:showPr showNarration="1">
    <p:present/>
    <p:sldAll/>
    <p:penClr>
      <a:schemeClr val="tx1"/>
    </p:penClr>
  </p:showPr>
  <p:clrMru>
    <a:srgbClr val="FF003A"/>
    <a:srgbClr val="00FF00"/>
    <a:srgbClr val="149C47"/>
    <a:srgbClr val="00FFC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02" autoAdjust="0"/>
    <p:restoredTop sz="94698" autoAdjust="0"/>
  </p:normalViewPr>
  <p:slideViewPr>
    <p:cSldViewPr snapToGrid="0" snapToObjects="1">
      <p:cViewPr varScale="1">
        <p:scale>
          <a:sx n="114" d="100"/>
          <a:sy n="114" d="100"/>
        </p:scale>
        <p:origin x="-72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7F27B-D9BD-2040-AAED-31FE30892F8D}" type="datetimeFigureOut">
              <a:rPr lang="en-US" smtClean="0"/>
              <a:pPr/>
              <a:t>12/23/20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D7951-CB0B-2646-BE98-6B59FAE8F2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35AD-AA86-1442-B76C-410E1DAA5618}" type="datetimeFigureOut">
              <a:rPr lang="en-US" smtClean="0"/>
              <a:pPr/>
              <a:t>12/23/20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C177-D393-4B48-AFF6-B79B8DBD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35AD-AA86-1442-B76C-410E1DAA5618}" type="datetimeFigureOut">
              <a:rPr lang="en-US" smtClean="0"/>
              <a:pPr/>
              <a:t>12/23/20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C177-D393-4B48-AFF6-B79B8DBD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35AD-AA86-1442-B76C-410E1DAA5618}" type="datetimeFigureOut">
              <a:rPr lang="en-US" smtClean="0"/>
              <a:pPr/>
              <a:t>12/23/20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C177-D393-4B48-AFF6-B79B8DBD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35AD-AA86-1442-B76C-410E1DAA5618}" type="datetimeFigureOut">
              <a:rPr lang="en-US" smtClean="0"/>
              <a:pPr/>
              <a:t>12/23/20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C177-D393-4B48-AFF6-B79B8DBD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35AD-AA86-1442-B76C-410E1DAA5618}" type="datetimeFigureOut">
              <a:rPr lang="en-US" smtClean="0"/>
              <a:pPr/>
              <a:t>12/23/20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C177-D393-4B48-AFF6-B79B8DBD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35AD-AA86-1442-B76C-410E1DAA5618}" type="datetimeFigureOut">
              <a:rPr lang="en-US" smtClean="0"/>
              <a:pPr/>
              <a:t>12/23/20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C177-D393-4B48-AFF6-B79B8DBD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35AD-AA86-1442-B76C-410E1DAA5618}" type="datetimeFigureOut">
              <a:rPr lang="en-US" smtClean="0"/>
              <a:pPr/>
              <a:t>12/23/20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C177-D393-4B48-AFF6-B79B8DBD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35AD-AA86-1442-B76C-410E1DAA5618}" type="datetimeFigureOut">
              <a:rPr lang="en-US" smtClean="0"/>
              <a:pPr/>
              <a:t>12/23/20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C177-D393-4B48-AFF6-B79B8DBD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35AD-AA86-1442-B76C-410E1DAA5618}" type="datetimeFigureOut">
              <a:rPr lang="en-US" smtClean="0"/>
              <a:pPr/>
              <a:t>12/23/20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C177-D393-4B48-AFF6-B79B8DBD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35AD-AA86-1442-B76C-410E1DAA5618}" type="datetimeFigureOut">
              <a:rPr lang="en-US" smtClean="0"/>
              <a:pPr/>
              <a:t>12/23/20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C177-D393-4B48-AFF6-B79B8DBD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35AD-AA86-1442-B76C-410E1DAA5618}" type="datetimeFigureOut">
              <a:rPr lang="en-US" smtClean="0"/>
              <a:pPr/>
              <a:t>12/23/20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9C177-D393-4B48-AFF6-B79B8DBD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135AD-AA86-1442-B76C-410E1DAA5618}" type="datetimeFigureOut">
              <a:rPr lang="en-US" smtClean="0"/>
              <a:pPr/>
              <a:t>12/23/20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9C177-D393-4B48-AFF6-B79B8DBD2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7914" y="681182"/>
            <a:ext cx="8405090" cy="5414818"/>
          </a:xfrm>
          <a:prstGeom prst="roundRect">
            <a:avLst/>
          </a:prstGeom>
          <a:solidFill>
            <a:srgbClr val="149C47"/>
          </a:solidFill>
          <a:ln w="63500">
            <a:solidFill>
              <a:srgbClr val="00FFC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 smtClean="0">
                <a:solidFill>
                  <a:schemeClr val="bg1"/>
                </a:solidFill>
                <a:latin typeface="Cambria"/>
                <a:cs typeface="Cambria"/>
              </a:rPr>
              <a:t>Shalom School of Theology</a:t>
            </a:r>
          </a:p>
          <a:p>
            <a:pPr algn="ctr"/>
            <a:r>
              <a:rPr lang="en-US" sz="4500" b="1" dirty="0">
                <a:solidFill>
                  <a:schemeClr val="bg1"/>
                </a:solidFill>
                <a:latin typeface="Cambria"/>
                <a:cs typeface="Cambria"/>
              </a:rPr>
              <a:t>(</a:t>
            </a:r>
            <a:r>
              <a:rPr lang="en-US" sz="4500" b="1" dirty="0" smtClean="0">
                <a:solidFill>
                  <a:schemeClr val="bg1"/>
                </a:solidFill>
                <a:latin typeface="Cambria"/>
                <a:cs typeface="Cambria"/>
              </a:rPr>
              <a:t>SSOT)</a:t>
            </a:r>
          </a:p>
          <a:p>
            <a:pPr algn="ctr"/>
            <a:endParaRPr lang="en-US" sz="4500" b="1" dirty="0" smtClean="0">
              <a:solidFill>
                <a:schemeClr val="bg1"/>
              </a:solidFill>
              <a:latin typeface="Cambria"/>
              <a:cs typeface="Cambria"/>
            </a:endParaRPr>
          </a:p>
          <a:p>
            <a:pPr algn="ctr"/>
            <a:r>
              <a:rPr lang="en-US" sz="4500" b="1" dirty="0" smtClean="0">
                <a:solidFill>
                  <a:schemeClr val="bg1"/>
                </a:solidFill>
                <a:latin typeface="Cambria"/>
                <a:cs typeface="Cambria"/>
              </a:rPr>
              <a:t>Hermeneutics 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749143" y="155958"/>
            <a:ext cx="5993874" cy="891192"/>
          </a:xfrm>
          <a:prstGeom prst="wave">
            <a:avLst/>
          </a:prstGeom>
          <a:solidFill>
            <a:srgbClr val="149C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General Hermeneutics</a:t>
            </a:r>
            <a:endParaRPr lang="en-US" sz="2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6417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4.	Are we dealing with figures of speech?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346" y="1471096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simile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346" y="1854328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metaphor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1346" y="2237560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an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allegory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346" y="2620792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an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anthropomorphism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1346" y="3004024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hyperbole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1346" y="3389046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litotes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1346" y="3785017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metonymy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485" y="4202000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synecdoche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29966" y="4982089"/>
            <a:ext cx="83140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REVELATION 13:1 ~ </a:t>
            </a:r>
            <a:r>
              <a:rPr lang="en-US" sz="2400" b="1" i="1" dirty="0" smtClean="0">
                <a:latin typeface="Cambria"/>
                <a:cs typeface="Cambria"/>
              </a:rPr>
              <a:t>Then I stood on the sand of the sea. And I saw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a beast rising up out of the sea</a:t>
            </a:r>
            <a:r>
              <a:rPr lang="en-US" sz="2400" b="1" i="1" dirty="0" smtClean="0">
                <a:latin typeface="Cambria"/>
                <a:cs typeface="Cambria"/>
              </a:rPr>
              <a:t>,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having seven heads and ten horns</a:t>
            </a:r>
            <a:r>
              <a:rPr lang="en-US" sz="2400" b="1" i="1" dirty="0" smtClean="0">
                <a:latin typeface="Cambria"/>
                <a:cs typeface="Cambria"/>
              </a:rPr>
              <a:t>, and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on his horns ten crowns</a:t>
            </a:r>
            <a:r>
              <a:rPr lang="en-US" sz="2400" b="1" i="1" dirty="0" smtClean="0">
                <a:latin typeface="Cambria"/>
                <a:cs typeface="Cambria"/>
              </a:rPr>
              <a:t>, and on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his heads a blasphemous name</a:t>
            </a:r>
            <a:r>
              <a:rPr lang="en-US" sz="2400" b="1" i="1" dirty="0" smtClean="0">
                <a:latin typeface="Cambria"/>
                <a:cs typeface="Cambria"/>
              </a:rPr>
              <a:t>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4277" y="4586118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apocalyptic language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8" name="Rectangle 17"/>
          <p:cNvSpPr/>
          <p:nvPr/>
        </p:nvSpPr>
        <p:spPr>
          <a:xfrm flipH="1">
            <a:off x="4673439" y="4586118"/>
            <a:ext cx="18732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(Symbols)</a:t>
            </a:r>
            <a:endParaRPr lang="en-US" sz="2400" b="1" i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37343" y="2766787"/>
            <a:ext cx="3358443" cy="101823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cap="small" dirty="0" smtClean="0">
                <a:solidFill>
                  <a:schemeClr val="bg1"/>
                </a:solidFill>
                <a:latin typeface="Cambria"/>
                <a:cs typeface="Cambria"/>
              </a:rPr>
              <a:t>** </a:t>
            </a:r>
            <a:r>
              <a:rPr lang="en-US" sz="2400" b="1" i="1" cap="small" dirty="0" smtClean="0">
                <a:solidFill>
                  <a:schemeClr val="bg1"/>
                </a:solidFill>
                <a:latin typeface="Cambria"/>
                <a:cs typeface="Cambria"/>
              </a:rPr>
              <a:t>Some Exercises </a:t>
            </a:r>
            <a:r>
              <a:rPr lang="en-US" sz="2400" b="1" cap="small" dirty="0" smtClean="0">
                <a:solidFill>
                  <a:schemeClr val="bg1"/>
                </a:solidFill>
                <a:latin typeface="Cambria"/>
                <a:cs typeface="Cambria"/>
              </a:rPr>
              <a:t>**</a:t>
            </a:r>
            <a:endParaRPr lang="en-US" sz="2400" b="1" cap="small" dirty="0">
              <a:solidFill>
                <a:schemeClr val="bg1"/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20-09-13 at 6.37.38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637" y="1166610"/>
            <a:ext cx="5022272" cy="45144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749143" y="155958"/>
            <a:ext cx="5993874" cy="891192"/>
          </a:xfrm>
          <a:prstGeom prst="wave">
            <a:avLst/>
          </a:prstGeom>
          <a:solidFill>
            <a:srgbClr val="149C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General Hermeneutics</a:t>
            </a:r>
            <a:endParaRPr lang="en-US" sz="2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6417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4.	Are we dealing with figures of speech?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346" y="1471096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simile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346" y="1854328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metaphor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1346" y="2237560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an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allegory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346" y="2620792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an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anthropomorphism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1346" y="3004024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hyperbole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29966" y="3429000"/>
            <a:ext cx="83140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JUDGES 7:12 ~ </a:t>
            </a:r>
            <a:r>
              <a:rPr lang="en-US" sz="2400" b="1" i="1" dirty="0" smtClean="0">
                <a:latin typeface="Cambria"/>
                <a:cs typeface="Cambria"/>
              </a:rPr>
              <a:t>Now the </a:t>
            </a:r>
            <a:r>
              <a:rPr lang="en-US" sz="2400" b="1" i="1" dirty="0" err="1" smtClean="0">
                <a:latin typeface="Cambria"/>
                <a:cs typeface="Cambria"/>
              </a:rPr>
              <a:t>Midianites</a:t>
            </a:r>
            <a:r>
              <a:rPr lang="en-US" sz="2400" b="1" i="1" dirty="0" smtClean="0">
                <a:latin typeface="Cambria"/>
                <a:cs typeface="Cambria"/>
              </a:rPr>
              <a:t> and </a:t>
            </a:r>
            <a:r>
              <a:rPr lang="en-US" sz="2400" b="1" i="1" dirty="0" err="1" smtClean="0">
                <a:latin typeface="Cambria"/>
                <a:cs typeface="Cambria"/>
              </a:rPr>
              <a:t>Amalekites</a:t>
            </a:r>
            <a:r>
              <a:rPr lang="en-US" sz="2400" b="1" i="1" dirty="0" smtClean="0">
                <a:latin typeface="Cambria"/>
                <a:cs typeface="Cambria"/>
              </a:rPr>
              <a:t>, all the people of the East, were lying in the valley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as numerous as locusts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; and their camels were without number</a:t>
            </a:r>
            <a:r>
              <a:rPr lang="en-US" sz="2400" b="1" i="1" dirty="0" smtClean="0">
                <a:latin typeface="Cambria"/>
                <a:cs typeface="Cambria"/>
              </a:rPr>
              <a:t>,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as the sand by the seashore in multitude</a:t>
            </a:r>
            <a:r>
              <a:rPr lang="en-US" sz="2400" b="1" i="1" dirty="0" smtClean="0">
                <a:latin typeface="Cambria"/>
                <a:cs typeface="Cambria"/>
              </a:rPr>
              <a:t>.</a:t>
            </a:r>
            <a:endParaRPr lang="en-US" sz="2400" b="1" i="1" dirty="0">
              <a:latin typeface="Cambria"/>
              <a:cs typeface="Cambri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9965" y="5134946"/>
            <a:ext cx="81361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PSALM 6:6 ~ 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I am weary with my groaning; All night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I make my bed swim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; I  drench my couch with my tears.</a:t>
            </a:r>
            <a:endParaRPr lang="en-US" sz="2400" b="1" i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14" name="Explosion 1 13"/>
          <p:cNvSpPr/>
          <p:nvPr/>
        </p:nvSpPr>
        <p:spPr>
          <a:xfrm rot="20384585">
            <a:off x="4771198" y="2211869"/>
            <a:ext cx="2255773" cy="1066067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ambria"/>
                <a:cs typeface="Cambria"/>
              </a:rPr>
              <a:t>HOW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15" name="Explosion 1 14"/>
          <p:cNvSpPr/>
          <p:nvPr/>
        </p:nvSpPr>
        <p:spPr>
          <a:xfrm rot="20384585">
            <a:off x="6773434" y="2290301"/>
            <a:ext cx="2255773" cy="1066067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ambria"/>
                <a:cs typeface="Cambria"/>
              </a:rPr>
              <a:t>WHY</a:t>
            </a:r>
            <a:endParaRPr lang="en-US" sz="2400" b="1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 rot="20384585">
            <a:off x="25665" y="150988"/>
            <a:ext cx="2255773" cy="1066067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ambria"/>
                <a:cs typeface="Cambria"/>
              </a:rPr>
              <a:t>HOW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7168" y="367617"/>
            <a:ext cx="354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to detect 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hyperbole</a:t>
            </a:r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7168" y="829282"/>
            <a:ext cx="5859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[1]	 The statement is literally impossible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1298" y="1574596"/>
            <a:ext cx="86035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 Blessing I will bless you, 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and multiplying I will multiply your descendants </a:t>
            </a:r>
          </a:p>
          <a:p>
            <a:pPr algn="ctr"/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as the stars of the heaven and </a:t>
            </a:r>
          </a:p>
          <a:p>
            <a:pPr algn="ctr"/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as the sand which is on the seashore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;</a:t>
            </a:r>
            <a:endParaRPr lang="en-US" sz="2400" i="1" dirty="0" smtClean="0">
              <a:solidFill>
                <a:srgbClr val="FFFFFF"/>
              </a:solidFill>
              <a:latin typeface="Cambria"/>
              <a:cs typeface="Cambria"/>
            </a:endParaRPr>
          </a:p>
          <a:p>
            <a:pPr algn="ctr"/>
            <a:r>
              <a:rPr lang="en-GB" sz="2400" b="1" dirty="0" smtClean="0">
                <a:solidFill>
                  <a:srgbClr val="FFFFFF"/>
                </a:solidFill>
                <a:latin typeface="Cambria"/>
                <a:cs typeface="Cambria"/>
              </a:rPr>
              <a:t>GENESIS 22:17 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03231" y="4100764"/>
            <a:ext cx="65732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I am poured out like water,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And all My bones are out of joint;</a:t>
            </a:r>
          </a:p>
          <a:p>
            <a:pPr algn="ctr"/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My heart is like wax;</a:t>
            </a:r>
          </a:p>
          <a:p>
            <a:pPr algn="ctr"/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It has melted within Me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.</a:t>
            </a:r>
          </a:p>
          <a:p>
            <a:pPr algn="ctr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PSALM 22:14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 rot="20384585">
            <a:off x="25665" y="150988"/>
            <a:ext cx="2255773" cy="1066067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ambria"/>
                <a:cs typeface="Cambria"/>
              </a:rPr>
              <a:t>HOW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7168" y="367617"/>
            <a:ext cx="354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to detect 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hyperbole</a:t>
            </a:r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7168" y="829282"/>
            <a:ext cx="5859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[1]	 The statement is literally impossible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1298" y="4176812"/>
            <a:ext cx="86035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 And why do you look at </a:t>
            </a:r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the speck in your brother’s eye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, 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but do not consider </a:t>
            </a:r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the plank in your own eye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? 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Or how can you say to your brother, ‘Let me remove the speck from your eye’; and look, a plank is in your own eye?’</a:t>
            </a:r>
          </a:p>
          <a:p>
            <a:pPr algn="ctr"/>
            <a:r>
              <a:rPr lang="en-GB" sz="2400" b="1" dirty="0" smtClean="0">
                <a:solidFill>
                  <a:srgbClr val="FFFFFF"/>
                </a:solidFill>
                <a:latin typeface="Cambria"/>
                <a:cs typeface="Cambria"/>
              </a:rPr>
              <a:t>MATTHEW 7:3-4 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3698" y="1574596"/>
            <a:ext cx="86035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And all the people went up after him, 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and the people were playing on flutes </a:t>
            </a:r>
            <a:b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</a:b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and rejoicing with great joy, 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so that </a:t>
            </a:r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the earth shook (lit. was split) at their noise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.</a:t>
            </a:r>
          </a:p>
          <a:p>
            <a:pPr algn="ctr"/>
            <a:r>
              <a:rPr lang="en-GB" sz="2400" b="1" dirty="0" smtClean="0">
                <a:solidFill>
                  <a:srgbClr val="FFFFFF"/>
                </a:solidFill>
                <a:latin typeface="Cambria"/>
                <a:cs typeface="Cambria"/>
              </a:rPr>
              <a:t>1 KINGS 1:40 (NASB)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 rot="20384585">
            <a:off x="25665" y="150988"/>
            <a:ext cx="2255773" cy="1066067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ambria"/>
                <a:cs typeface="Cambria"/>
              </a:rPr>
              <a:t>HOW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7168" y="367617"/>
            <a:ext cx="354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to detect 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hyperbole</a:t>
            </a:r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7168" y="829282"/>
            <a:ext cx="5859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[1]	 The statement is literally impossible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1298" y="1720840"/>
            <a:ext cx="86035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But when you do a charitable deed, </a:t>
            </a:r>
          </a:p>
          <a:p>
            <a:pPr algn="ctr"/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do not let your left hand know what your right hand is doing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, that your charitable deed may be in secret; 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and your Father who sees in secret 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will Himself reward you openly.</a:t>
            </a:r>
          </a:p>
          <a:p>
            <a:pPr algn="ctr"/>
            <a:r>
              <a:rPr lang="en-GB" sz="2400" b="1" dirty="0" smtClean="0">
                <a:solidFill>
                  <a:srgbClr val="FFFFFF"/>
                </a:solidFill>
                <a:latin typeface="Cambria"/>
                <a:cs typeface="Cambria"/>
              </a:rPr>
              <a:t>MATTHEW 6:3-4 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 rot="20384585">
            <a:off x="25665" y="150988"/>
            <a:ext cx="2255773" cy="1066067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ambria"/>
                <a:cs typeface="Cambria"/>
              </a:rPr>
              <a:t>HOW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7168" y="367617"/>
            <a:ext cx="354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to detect 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hyperbole</a:t>
            </a:r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7168" y="829282"/>
            <a:ext cx="6750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[2]	 </a:t>
            </a:r>
            <a:r>
              <a:rPr lang="en-GB" sz="2400" b="1" dirty="0" smtClean="0">
                <a:solidFill>
                  <a:srgbClr val="CCFFCC"/>
                </a:solidFill>
                <a:latin typeface="Cambria"/>
                <a:cs typeface="Cambria"/>
              </a:rPr>
              <a:t>The statement conflicts with </a:t>
            </a:r>
          </a:p>
          <a:p>
            <a:pPr algn="just"/>
            <a:r>
              <a:rPr lang="en-GB" sz="2400" b="1" dirty="0" smtClean="0">
                <a:solidFill>
                  <a:srgbClr val="CCFFCC"/>
                </a:solidFill>
                <a:latin typeface="Cambria"/>
                <a:cs typeface="Cambria"/>
              </a:rPr>
              <a:t>		what the speaker teaches elsewhere</a:t>
            </a:r>
            <a:r>
              <a:rPr lang="en-GB" sz="2400" b="1" dirty="0" smtClean="0">
                <a:solidFill>
                  <a:srgbClr val="CCFFCC"/>
                </a:solidFill>
              </a:rPr>
              <a:t> </a:t>
            </a:r>
            <a:r>
              <a:rPr lang="en-GB" sz="2400" dirty="0" smtClean="0">
                <a:solidFill>
                  <a:srgbClr val="CCFFCC"/>
                </a:solidFill>
              </a:rPr>
              <a:t> </a:t>
            </a:r>
            <a:endParaRPr lang="en-US" sz="2400" dirty="0">
              <a:solidFill>
                <a:srgbClr val="CCFF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1298" y="1893133"/>
            <a:ext cx="86035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 “If anyone comes to Me and does not </a:t>
            </a:r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hate his father and mother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, wife and children, brothers and sisters, yes, and his own life also, he cannot be My disciple.</a:t>
            </a:r>
            <a:endParaRPr lang="en-US" sz="2400" i="1" dirty="0" smtClean="0">
              <a:solidFill>
                <a:srgbClr val="FFFFFF"/>
              </a:solidFill>
              <a:latin typeface="Cambria"/>
              <a:cs typeface="Cambria"/>
            </a:endParaRPr>
          </a:p>
          <a:p>
            <a:pPr algn="ctr"/>
            <a:r>
              <a:rPr lang="en-GB" sz="2400" b="1" dirty="0" smtClean="0">
                <a:solidFill>
                  <a:srgbClr val="FFFFFF"/>
                </a:solidFill>
                <a:latin typeface="Cambria"/>
                <a:cs typeface="Cambria"/>
              </a:rPr>
              <a:t>LUKE 14:26 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5802" y="3620467"/>
            <a:ext cx="48240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He said to them, “All too well you reject the commandment of God, that you may keep your tradition. For Moses said, ‘</a:t>
            </a:r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Honor your father and your mother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’; and, ‘He who curses father or mother, let him be put to death.’</a:t>
            </a:r>
          </a:p>
          <a:p>
            <a:pPr algn="ctr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MARK 7:9-10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80578" y="3620467"/>
            <a:ext cx="396342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 “But I say to you who hear: </a:t>
            </a:r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Love your enemies, do good to those who hate you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,  bless those who curse you, and pray for those who spitefully use you.”</a:t>
            </a:r>
          </a:p>
          <a:p>
            <a:pPr algn="ctr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LUKE 6:27-28</a:t>
            </a:r>
            <a:endParaRPr lang="en-US" sz="2400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 rot="20384585">
            <a:off x="25665" y="150988"/>
            <a:ext cx="2255773" cy="1066067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ambria"/>
                <a:cs typeface="Cambria"/>
              </a:rPr>
              <a:t>HOW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7168" y="367617"/>
            <a:ext cx="354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to detect 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hyperbole</a:t>
            </a:r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7168" y="829282"/>
            <a:ext cx="6750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[3]	 </a:t>
            </a:r>
            <a:r>
              <a:rPr lang="en-GB" sz="2400" b="1" dirty="0" smtClean="0">
                <a:solidFill>
                  <a:srgbClr val="CCFFCC"/>
                </a:solidFill>
                <a:latin typeface="Cambria"/>
                <a:cs typeface="Cambria"/>
              </a:rPr>
              <a:t>The statement conflicts with </a:t>
            </a:r>
          </a:p>
          <a:p>
            <a:pPr algn="just"/>
            <a:r>
              <a:rPr lang="en-GB" sz="2400" b="1" dirty="0" smtClean="0">
                <a:solidFill>
                  <a:srgbClr val="CCFFCC"/>
                </a:solidFill>
                <a:latin typeface="Cambria"/>
                <a:cs typeface="Cambria"/>
              </a:rPr>
              <a:t>		the teachings of other parts of Scripture</a:t>
            </a:r>
            <a:endParaRPr lang="en-US" sz="2400" dirty="0">
              <a:solidFill>
                <a:srgbClr val="CCFF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1298" y="1893133"/>
            <a:ext cx="86035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 “If anyone comes to Me and does not </a:t>
            </a:r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hate his father and mother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, wife and children, brothers and sisters, yes, and his own life also, he cannot be My disciple.</a:t>
            </a:r>
            <a:endParaRPr lang="en-US" sz="2400" i="1" dirty="0" smtClean="0">
              <a:solidFill>
                <a:srgbClr val="FFFFFF"/>
              </a:solidFill>
              <a:latin typeface="Cambria"/>
              <a:cs typeface="Cambria"/>
            </a:endParaRPr>
          </a:p>
          <a:p>
            <a:pPr algn="ctr"/>
            <a:r>
              <a:rPr lang="en-GB" sz="2400" b="1" dirty="0" smtClean="0">
                <a:solidFill>
                  <a:srgbClr val="FFFFFF"/>
                </a:solidFill>
                <a:latin typeface="Cambria"/>
                <a:cs typeface="Cambria"/>
              </a:rPr>
              <a:t>LUKE 14:26 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5802" y="3620467"/>
            <a:ext cx="91598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Honor your father and your mother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, 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that your days may be long upon the land 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which the Lord your God is giving you.</a:t>
            </a:r>
            <a:endParaRPr lang="en-US" sz="2400" i="1" dirty="0" smtClean="0">
              <a:solidFill>
                <a:srgbClr val="FFFFFF"/>
              </a:solidFill>
              <a:latin typeface="Cambria"/>
              <a:cs typeface="Cambria"/>
            </a:endParaRPr>
          </a:p>
          <a:p>
            <a:pPr algn="ctr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EXODUS 20:12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GB" b="1" dirty="0" smtClean="0"/>
              <a:t> </a:t>
            </a:r>
            <a:r>
              <a:rPr lang="en-GB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 rot="20384585">
            <a:off x="25665" y="150988"/>
            <a:ext cx="2255773" cy="1066067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ambria"/>
                <a:cs typeface="Cambria"/>
              </a:rPr>
              <a:t>HOW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7168" y="367617"/>
            <a:ext cx="354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to detect 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hyperbole</a:t>
            </a:r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7168" y="829282"/>
            <a:ext cx="6750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[3]	 </a:t>
            </a:r>
            <a:r>
              <a:rPr lang="en-GB" sz="2400" b="1" dirty="0" smtClean="0">
                <a:solidFill>
                  <a:srgbClr val="CCFFCC"/>
                </a:solidFill>
                <a:latin typeface="Cambria"/>
                <a:cs typeface="Cambria"/>
              </a:rPr>
              <a:t>The statement conflicts with </a:t>
            </a:r>
          </a:p>
          <a:p>
            <a:pPr algn="just"/>
            <a:r>
              <a:rPr lang="en-GB" sz="2400" b="1" dirty="0" smtClean="0">
                <a:solidFill>
                  <a:srgbClr val="CCFFCC"/>
                </a:solidFill>
                <a:latin typeface="Cambria"/>
                <a:cs typeface="Cambria"/>
              </a:rPr>
              <a:t>		the teachings of other parts of Scripture</a:t>
            </a:r>
            <a:endParaRPr lang="en-US" sz="2400" dirty="0">
              <a:solidFill>
                <a:srgbClr val="CCFF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1298" y="1893133"/>
            <a:ext cx="86035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 Give to him who asks you, 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and from him who wants to borrow from you 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do not turn away.</a:t>
            </a:r>
            <a:endParaRPr lang="en-US" sz="2400" i="1" dirty="0" smtClean="0">
              <a:solidFill>
                <a:srgbClr val="FFFFFF"/>
              </a:solidFill>
              <a:latin typeface="Cambria"/>
              <a:cs typeface="Cambria"/>
            </a:endParaRPr>
          </a:p>
          <a:p>
            <a:pPr algn="ctr"/>
            <a:r>
              <a:rPr lang="en-GB" sz="2400" b="1" dirty="0" smtClean="0">
                <a:solidFill>
                  <a:srgbClr val="FFFFFF"/>
                </a:solidFill>
                <a:latin typeface="Cambria"/>
                <a:cs typeface="Cambria"/>
              </a:rPr>
              <a:t>MATTHEW 5:42 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5802" y="3620467"/>
            <a:ext cx="91598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 For even when we were with you, 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we commanded you this: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 If anyone will not work, neither shall he eat.</a:t>
            </a:r>
            <a:endParaRPr lang="en-US" sz="2400" i="1" dirty="0" smtClean="0">
              <a:solidFill>
                <a:srgbClr val="FFFFFF"/>
              </a:solidFill>
              <a:latin typeface="Cambria"/>
              <a:cs typeface="Cambria"/>
            </a:endParaRPr>
          </a:p>
          <a:p>
            <a:pPr algn="ctr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2 THESSALONIANS 3:10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GB" b="1" dirty="0" smtClean="0"/>
              <a:t> </a:t>
            </a:r>
            <a:r>
              <a:rPr lang="en-GB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 rot="20384585">
            <a:off x="25665" y="150988"/>
            <a:ext cx="2255773" cy="1066067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ambria"/>
                <a:cs typeface="Cambria"/>
              </a:rPr>
              <a:t>HOW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7168" y="367617"/>
            <a:ext cx="354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to detect 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hyperbole</a:t>
            </a:r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7168" y="829282"/>
            <a:ext cx="7226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[4]	 </a:t>
            </a:r>
            <a:r>
              <a:rPr lang="en-GB" sz="2400" b="1" dirty="0" smtClean="0">
                <a:solidFill>
                  <a:srgbClr val="CCFFCC"/>
                </a:solidFill>
                <a:latin typeface="Cambria"/>
                <a:cs typeface="Cambria"/>
              </a:rPr>
              <a:t>The statement is stated </a:t>
            </a:r>
          </a:p>
          <a:p>
            <a:pPr algn="just"/>
            <a:r>
              <a:rPr lang="en-GB" sz="2400" b="1" dirty="0" smtClean="0">
                <a:solidFill>
                  <a:srgbClr val="CCFFCC"/>
                </a:solidFill>
                <a:latin typeface="Cambria"/>
                <a:cs typeface="Cambria"/>
              </a:rPr>
              <a:t>				elsewhere in a non-literal way</a:t>
            </a:r>
            <a:r>
              <a:rPr lang="en-GB" sz="2400" b="1" dirty="0" smtClean="0">
                <a:solidFill>
                  <a:srgbClr val="CCFFCC"/>
                </a:solidFill>
              </a:rPr>
              <a:t> </a:t>
            </a:r>
            <a:r>
              <a:rPr lang="en-GB" sz="2400" dirty="0" smtClean="0">
                <a:solidFill>
                  <a:srgbClr val="CCFFCC"/>
                </a:solidFill>
              </a:rPr>
              <a:t> </a:t>
            </a:r>
            <a:endParaRPr lang="en-US" sz="2400" dirty="0">
              <a:solidFill>
                <a:srgbClr val="CCFF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1298" y="1893133"/>
            <a:ext cx="86035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 “If anyone comes to Me and does not </a:t>
            </a:r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hate his father and mother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, wife and children, brothers and sisters, yes, and his own life also, he cannot be My disciple.</a:t>
            </a:r>
            <a:endParaRPr lang="en-US" sz="2400" i="1" dirty="0" smtClean="0">
              <a:solidFill>
                <a:srgbClr val="FFFFFF"/>
              </a:solidFill>
              <a:latin typeface="Cambria"/>
              <a:cs typeface="Cambria"/>
            </a:endParaRPr>
          </a:p>
          <a:p>
            <a:pPr algn="ctr"/>
            <a:r>
              <a:rPr lang="en-GB" sz="2400" b="1" dirty="0" smtClean="0">
                <a:solidFill>
                  <a:srgbClr val="FFFFFF"/>
                </a:solidFill>
                <a:latin typeface="Cambria"/>
                <a:cs typeface="Cambria"/>
              </a:rPr>
              <a:t>LUKE 14:26 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5802" y="3864895"/>
            <a:ext cx="91598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  He who </a:t>
            </a:r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loves father or mother more than Me 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is not worthy of Me. 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And he who loves son or daughter more than Me 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is not worthy of Me</a:t>
            </a:r>
            <a:endParaRPr lang="en-US" sz="2400" i="1" dirty="0" smtClean="0">
              <a:solidFill>
                <a:srgbClr val="FFFFFF"/>
              </a:solidFill>
              <a:latin typeface="Cambria"/>
              <a:cs typeface="Cambria"/>
            </a:endParaRPr>
          </a:p>
          <a:p>
            <a:pPr algn="ctr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MATTHEW 10:37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GB" b="1" dirty="0" smtClean="0"/>
              <a:t> </a:t>
            </a:r>
            <a:r>
              <a:rPr lang="en-GB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749143" y="155958"/>
            <a:ext cx="5993874" cy="891192"/>
          </a:xfrm>
          <a:prstGeom prst="wave">
            <a:avLst/>
          </a:prstGeom>
          <a:solidFill>
            <a:srgbClr val="149C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General Hermeneutics</a:t>
            </a:r>
            <a:endParaRPr lang="en-US" sz="2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6417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1.	What Kind Of Passage Is This?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346" y="1447408"/>
            <a:ext cx="415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(Type of literature – genre)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1346" y="1909073"/>
            <a:ext cx="415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history?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1346" y="2292305"/>
            <a:ext cx="2135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poetry?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346" y="2721123"/>
            <a:ext cx="2640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prophecy? 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18278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2.	What Is The Context?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346" y="3589708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The Room – the Biblical Context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1346" y="3972940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The House – the Historical Context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1346" y="4379860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The Street – the Cultural Context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8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80"/>
                            </p:stCondLst>
                            <p:childTnLst>
                              <p:par>
                                <p:cTn id="41" presetID="27" presetClass="entr" presetSubtype="0" fill="hold" grpId="1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6" grpId="0"/>
      <p:bldP spid="9" grpId="0"/>
      <p:bldP spid="10" grpId="0"/>
      <p:bldP spid="11" grpId="0"/>
      <p:bldP spid="1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 rot="20384585">
            <a:off x="25665" y="150988"/>
            <a:ext cx="2255773" cy="1066067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ambria"/>
                <a:cs typeface="Cambria"/>
              </a:rPr>
              <a:t>HOW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7168" y="367617"/>
            <a:ext cx="354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to detect 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hyperbole</a:t>
            </a:r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7168" y="829282"/>
            <a:ext cx="7226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[4]	 </a:t>
            </a:r>
            <a:r>
              <a:rPr lang="en-GB" sz="2400" b="1" dirty="0" smtClean="0">
                <a:solidFill>
                  <a:srgbClr val="CCFFCC"/>
                </a:solidFill>
                <a:latin typeface="Cambria"/>
                <a:cs typeface="Cambria"/>
              </a:rPr>
              <a:t>The statement is stated </a:t>
            </a:r>
          </a:p>
          <a:p>
            <a:pPr algn="just"/>
            <a:r>
              <a:rPr lang="en-GB" sz="2400" b="1" dirty="0" smtClean="0">
                <a:solidFill>
                  <a:srgbClr val="CCFFCC"/>
                </a:solidFill>
                <a:latin typeface="Cambria"/>
                <a:cs typeface="Cambria"/>
              </a:rPr>
              <a:t>				elsewhere in a non-literal way</a:t>
            </a:r>
            <a:r>
              <a:rPr lang="en-GB" sz="2400" b="1" dirty="0" smtClean="0">
                <a:solidFill>
                  <a:srgbClr val="CCFFCC"/>
                </a:solidFill>
              </a:rPr>
              <a:t> </a:t>
            </a:r>
            <a:r>
              <a:rPr lang="en-GB" sz="2400" dirty="0" smtClean="0">
                <a:solidFill>
                  <a:srgbClr val="CCFFCC"/>
                </a:solidFill>
              </a:rPr>
              <a:t> </a:t>
            </a:r>
            <a:endParaRPr lang="en-US" sz="2400" dirty="0">
              <a:solidFill>
                <a:srgbClr val="CCFF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1298" y="1893133"/>
            <a:ext cx="860353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 Do not think that I came to bring peace on earth.</a:t>
            </a:r>
          </a:p>
          <a:p>
            <a:pPr algn="ctr"/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 I did not come to bring peace but a sword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.</a:t>
            </a:r>
            <a:endParaRPr lang="en-US" sz="2400" i="1" dirty="0" smtClean="0">
              <a:solidFill>
                <a:srgbClr val="FFFFFF"/>
              </a:solidFill>
              <a:latin typeface="Cambria"/>
              <a:cs typeface="Cambria"/>
            </a:endParaRPr>
          </a:p>
          <a:p>
            <a:pPr algn="ctr"/>
            <a:r>
              <a:rPr lang="en-GB" sz="2400" b="1" dirty="0" smtClean="0">
                <a:solidFill>
                  <a:srgbClr val="FFFFFF"/>
                </a:solidFill>
                <a:latin typeface="Cambria"/>
                <a:cs typeface="Cambria"/>
              </a:rPr>
              <a:t>MATTHEW 10:34 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5802" y="3864895"/>
            <a:ext cx="9159802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latin typeface="Cambria"/>
                <a:cs typeface="Cambria"/>
              </a:rPr>
              <a:t>  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Do you suppose that </a:t>
            </a:r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I came to give peace 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on earth? </a:t>
            </a:r>
          </a:p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I tell you, not at all, but rather </a:t>
            </a:r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division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.</a:t>
            </a:r>
          </a:p>
          <a:p>
            <a:pPr algn="ctr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LUKE 12:51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GB" b="1" dirty="0" smtClean="0">
                <a:solidFill>
                  <a:srgbClr val="FFFFFF"/>
                </a:solidFill>
              </a:rPr>
              <a:t> </a:t>
            </a:r>
            <a:r>
              <a:rPr lang="en-GB" dirty="0" smtClean="0">
                <a:solidFill>
                  <a:srgbClr val="FFFFFF"/>
                </a:solidFill>
              </a:rPr>
              <a:t> 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 rot="20384585">
            <a:off x="25665" y="150988"/>
            <a:ext cx="2255773" cy="1066067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ambria"/>
                <a:cs typeface="Cambria"/>
              </a:rPr>
              <a:t>HOW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7168" y="367617"/>
            <a:ext cx="354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to detect 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hyperbole</a:t>
            </a:r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7168" y="829282"/>
            <a:ext cx="7226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[5]	 </a:t>
            </a:r>
            <a:r>
              <a:rPr lang="en-GB" sz="2400" b="1" dirty="0" smtClean="0">
                <a:solidFill>
                  <a:srgbClr val="CCFFCC"/>
                </a:solidFill>
                <a:latin typeface="Cambria"/>
                <a:cs typeface="Cambria"/>
              </a:rPr>
              <a:t>The statement would not achieve </a:t>
            </a:r>
          </a:p>
          <a:p>
            <a:pPr algn="just"/>
            <a:r>
              <a:rPr lang="en-GB" sz="2400" b="1" dirty="0" smtClean="0">
                <a:solidFill>
                  <a:srgbClr val="CCFFCC"/>
                </a:solidFill>
                <a:latin typeface="Cambria"/>
                <a:cs typeface="Cambria"/>
              </a:rPr>
              <a:t>		its desired goal if it is done literally   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1298" y="1660279"/>
            <a:ext cx="8603538" cy="5009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180"/>
              </a:lnSpc>
            </a:pPr>
            <a:r>
              <a:rPr lang="en-US" sz="2400" b="1" i="1" dirty="0" smtClean="0">
                <a:latin typeface="Cambria"/>
                <a:cs typeface="Cambria"/>
              </a:rPr>
              <a:t>“You 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have heard that it was said to those of old, </a:t>
            </a:r>
          </a:p>
          <a:p>
            <a:pPr algn="ctr">
              <a:lnSpc>
                <a:spcPts val="3180"/>
              </a:lnSpc>
            </a:pP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‘You shall not commit adultery.’ </a:t>
            </a:r>
          </a:p>
          <a:p>
            <a:pPr algn="ctr">
              <a:lnSpc>
                <a:spcPts val="3180"/>
              </a:lnSpc>
            </a:pP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But I say to you that whoever looks at a woman to lust for her has already committed adultery with her in his heart. </a:t>
            </a:r>
          </a:p>
          <a:p>
            <a:pPr algn="ctr">
              <a:lnSpc>
                <a:spcPts val="3180"/>
              </a:lnSpc>
            </a:pPr>
            <a:endParaRPr lang="en-US" sz="2400" b="1" i="1" dirty="0" smtClean="0">
              <a:solidFill>
                <a:srgbClr val="FFFFFF"/>
              </a:solidFill>
              <a:latin typeface="Cambria"/>
              <a:cs typeface="Cambria"/>
            </a:endParaRPr>
          </a:p>
          <a:p>
            <a:pPr algn="ctr">
              <a:lnSpc>
                <a:spcPts val="3180"/>
              </a:lnSpc>
            </a:pP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If </a:t>
            </a:r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your right eye causes you to sin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, </a:t>
            </a:r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pluck it out and cast it from you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; for it is more profitable for you that one of your members perish, than for your whole body to be cast into hell. And </a:t>
            </a:r>
            <a:r>
              <a:rPr lang="en-US" sz="2400" b="1" i="1" u="sng" dirty="0" smtClean="0">
                <a:solidFill>
                  <a:srgbClr val="FFFFFF"/>
                </a:solidFill>
                <a:latin typeface="Cambria"/>
                <a:cs typeface="Cambria"/>
              </a:rPr>
              <a:t>if your right hand causes you to sin, cut it off and cast it from you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; for it is more profitable for you that one of your members perish, than for your whole body to be cast into hell.</a:t>
            </a:r>
          </a:p>
          <a:p>
            <a:pPr algn="ctr">
              <a:lnSpc>
                <a:spcPts val="3180"/>
              </a:lnSpc>
            </a:pPr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MATTHEW 5:27-30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GB" b="1" dirty="0" smtClean="0"/>
              <a:t> </a:t>
            </a:r>
            <a:r>
              <a:rPr lang="en-GB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 rot="20384585">
            <a:off x="25665" y="150988"/>
            <a:ext cx="2255773" cy="1066067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Cambria"/>
                <a:cs typeface="Cambria"/>
              </a:rPr>
              <a:t>WHY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7168" y="367617"/>
            <a:ext cx="354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use </a:t>
            </a:r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hyperbole</a:t>
            </a:r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1298" y="1574596"/>
            <a:ext cx="86035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FF"/>
                </a:solidFill>
                <a:latin typeface="Cambria"/>
                <a:cs typeface="Cambria"/>
              </a:rPr>
              <a:t>THIS IS IMPORTANT!</a:t>
            </a:r>
          </a:p>
          <a:p>
            <a:pPr algn="ctr"/>
            <a:endParaRPr lang="en-US" sz="2400" b="1" i="1" dirty="0" smtClean="0">
              <a:solidFill>
                <a:srgbClr val="CCFFCC"/>
              </a:solidFill>
              <a:latin typeface="Cambria"/>
              <a:cs typeface="Cambria"/>
            </a:endParaRPr>
          </a:p>
          <a:p>
            <a:pPr algn="ctr"/>
            <a:r>
              <a:rPr lang="en-US" sz="2400" b="1" i="1" dirty="0" smtClean="0">
                <a:solidFill>
                  <a:srgbClr val="FFFF00"/>
                </a:solidFill>
                <a:latin typeface="Cambria"/>
                <a:cs typeface="Cambria"/>
              </a:rPr>
              <a:t>PAY CLOSE ATTENTION!</a:t>
            </a:r>
          </a:p>
          <a:p>
            <a:pPr algn="ctr"/>
            <a:endParaRPr lang="en-US" sz="2400" b="1" i="1" dirty="0" smtClean="0">
              <a:solidFill>
                <a:srgbClr val="CCFFCC"/>
              </a:solidFill>
              <a:latin typeface="Cambria"/>
              <a:cs typeface="Cambria"/>
            </a:endParaRPr>
          </a:p>
          <a:p>
            <a:pPr algn="ctr"/>
            <a:r>
              <a:rPr lang="en-US" sz="2400" b="1" i="1" dirty="0" smtClean="0">
                <a:solidFill>
                  <a:srgbClr val="00FF00"/>
                </a:solidFill>
                <a:latin typeface="Cambria"/>
                <a:cs typeface="Cambria"/>
              </a:rPr>
              <a:t>DON’T MISS THIS!</a:t>
            </a:r>
            <a:endParaRPr lang="en-US" sz="2400" b="1" dirty="0">
              <a:solidFill>
                <a:srgbClr val="00FF00"/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749143" y="155958"/>
            <a:ext cx="5993874" cy="891192"/>
          </a:xfrm>
          <a:prstGeom prst="wave">
            <a:avLst/>
          </a:prstGeom>
          <a:solidFill>
            <a:srgbClr val="149C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General Hermeneutics</a:t>
            </a:r>
            <a:endParaRPr lang="en-US" sz="2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6417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3.	What Is The Plain Meaning?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346" y="1471096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What is the grammatical sense? 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346" y="1854328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What is the normal meaning of the word? 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1346" y="2250299"/>
            <a:ext cx="864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How are the words used in this passage and elsewhere by </a:t>
            </a:r>
          </a:p>
          <a:p>
            <a:pPr algn="just"/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	the same author? 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346" y="2971483"/>
            <a:ext cx="8642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How are the words used outside the Bible? 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1346" y="3354715"/>
            <a:ext cx="8642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What does the rest of the Bible say about this matter? 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1346" y="3750686"/>
            <a:ext cx="8642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What do the commentaries say? 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71217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4.	Are we dealing with figures of speech?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1346" y="5119097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simile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1346" y="5525062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metaphor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8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4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80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200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150"/>
                            </p:stCondLst>
                            <p:childTnLst>
                              <p:par>
                                <p:cTn id="5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670"/>
                            </p:stCondLst>
                            <p:childTnLst>
                              <p:par>
                                <p:cTn id="6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749143" y="155958"/>
            <a:ext cx="5993874" cy="891192"/>
          </a:xfrm>
          <a:prstGeom prst="wave">
            <a:avLst/>
          </a:prstGeom>
          <a:solidFill>
            <a:srgbClr val="149C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General Hermeneutics</a:t>
            </a:r>
            <a:endParaRPr lang="en-US" sz="2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6417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4.	Are we dealing with figures of speech?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346" y="1471096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simile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346" y="1854328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metaphor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1346" y="2237560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an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allegory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42136" y="2237560"/>
            <a:ext cx="2540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FF00"/>
                </a:solidFill>
                <a:latin typeface="Cambria"/>
                <a:cs typeface="Cambria"/>
              </a:rPr>
              <a:t>PSALM 80: 8-13</a:t>
            </a:r>
            <a:endParaRPr lang="en-US" sz="2400" b="1" dirty="0">
              <a:solidFill>
                <a:srgbClr val="FFFF00"/>
              </a:solidFill>
              <a:latin typeface="Cambria"/>
              <a:cs typeface="Cambr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82578" y="2237560"/>
            <a:ext cx="2354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FF00"/>
                </a:solidFill>
                <a:latin typeface="Cambria"/>
                <a:cs typeface="Cambria"/>
              </a:rPr>
              <a:t>JOHN 10:</a:t>
            </a:r>
            <a:r>
              <a:rPr lang="en-US" sz="2400" b="1" dirty="0">
                <a:solidFill>
                  <a:srgbClr val="FFFF00"/>
                </a:solidFill>
                <a:latin typeface="Cambria"/>
                <a:cs typeface="Cambria"/>
              </a:rPr>
              <a:t>1</a:t>
            </a:r>
            <a:r>
              <a:rPr lang="en-US" sz="2400" b="1" dirty="0" smtClean="0">
                <a:solidFill>
                  <a:srgbClr val="FFFF00"/>
                </a:solidFill>
                <a:latin typeface="Cambria"/>
                <a:cs typeface="Cambria"/>
              </a:rPr>
              <a:t>-16</a:t>
            </a:r>
            <a:endParaRPr lang="en-US" sz="2400" b="1" dirty="0">
              <a:solidFill>
                <a:srgbClr val="FFFF00"/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749143" y="155958"/>
            <a:ext cx="5993874" cy="891192"/>
          </a:xfrm>
          <a:prstGeom prst="wave">
            <a:avLst/>
          </a:prstGeom>
          <a:solidFill>
            <a:srgbClr val="149C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General Hermeneutics</a:t>
            </a:r>
            <a:endParaRPr lang="en-US" sz="2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6417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4.	Are we dealing with figures of speech?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346" y="1471096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simile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346" y="1854328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metaphor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1346" y="2237560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an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allegory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346" y="2620792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an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anthropomorphism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9072" y="3016763"/>
            <a:ext cx="8210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ISAIAH 59:1 ~ </a:t>
            </a:r>
            <a:r>
              <a:rPr lang="en-US" sz="2400" b="1" i="1" dirty="0" smtClean="0">
                <a:latin typeface="Cambria"/>
                <a:cs typeface="Cambria"/>
              </a:rPr>
              <a:t>Behold,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the Lord’s hand</a:t>
            </a:r>
            <a:r>
              <a:rPr lang="en-US" sz="2400" b="1" i="1" dirty="0" smtClean="0">
                <a:latin typeface="Cambria"/>
                <a:cs typeface="Cambria"/>
              </a:rPr>
              <a:t> is not shortened, that it cannot save; Nor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His ea</a:t>
            </a:r>
            <a:r>
              <a:rPr lang="en-US" sz="2400" b="1" i="1" dirty="0" smtClean="0">
                <a:solidFill>
                  <a:srgbClr val="FFFF00"/>
                </a:solidFill>
                <a:latin typeface="Cambria"/>
                <a:cs typeface="Cambria"/>
              </a:rPr>
              <a:t>r </a:t>
            </a:r>
            <a:r>
              <a:rPr lang="en-US" sz="2400" b="1" i="1" dirty="0" smtClean="0">
                <a:latin typeface="Cambria"/>
                <a:cs typeface="Cambria"/>
              </a:rPr>
              <a:t>heavy, that it cannot hear.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99072" y="4019658"/>
            <a:ext cx="82108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PSALM 89:13 ~ </a:t>
            </a:r>
            <a:r>
              <a:rPr lang="en-US" sz="2400" b="1" i="1" dirty="0" smtClean="0">
                <a:latin typeface="Cambria"/>
                <a:cs typeface="Cambria"/>
              </a:rPr>
              <a:t>You have a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mighty arm</a:t>
            </a:r>
            <a:r>
              <a:rPr lang="en-US" sz="2400" b="1" i="1" dirty="0" smtClean="0">
                <a:latin typeface="Cambria"/>
                <a:cs typeface="Cambria"/>
              </a:rPr>
              <a:t>; Strong is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Your hand</a:t>
            </a:r>
            <a:r>
              <a:rPr lang="en-US" sz="2400" b="1" i="1" dirty="0" smtClean="0">
                <a:latin typeface="Cambria"/>
                <a:cs typeface="Cambria"/>
              </a:rPr>
              <a:t>, and high is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Your right hand</a:t>
            </a:r>
            <a:r>
              <a:rPr lang="en-US" sz="2400" b="1" i="1" dirty="0" smtClean="0">
                <a:latin typeface="Cambria"/>
                <a:cs typeface="Cambria"/>
              </a:rPr>
              <a:t>.</a:t>
            </a:r>
            <a:endParaRPr lang="en-US" sz="2400" b="1" i="1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749143" y="155958"/>
            <a:ext cx="5993874" cy="891192"/>
          </a:xfrm>
          <a:prstGeom prst="wave">
            <a:avLst/>
          </a:prstGeom>
          <a:solidFill>
            <a:srgbClr val="149C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General Hermeneutics</a:t>
            </a:r>
            <a:endParaRPr lang="en-US" sz="2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6417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4.	Are we dealing with figures of speech?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346" y="1471096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simile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346" y="1854328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metaphor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1346" y="2237560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an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allegory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346" y="2620792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an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anthropomorphism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1346" y="3004024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hyperbole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29966" y="3429000"/>
            <a:ext cx="83140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JUDGES 7:12 ~ </a:t>
            </a:r>
            <a:r>
              <a:rPr lang="en-US" sz="2400" b="1" i="1" dirty="0" smtClean="0">
                <a:latin typeface="Cambria"/>
                <a:cs typeface="Cambria"/>
              </a:rPr>
              <a:t>Now the </a:t>
            </a:r>
            <a:r>
              <a:rPr lang="en-US" sz="2400" b="1" i="1" dirty="0" err="1" smtClean="0">
                <a:latin typeface="Cambria"/>
                <a:cs typeface="Cambria"/>
              </a:rPr>
              <a:t>Midianites</a:t>
            </a:r>
            <a:r>
              <a:rPr lang="en-US" sz="2400" b="1" i="1" dirty="0" smtClean="0">
                <a:latin typeface="Cambria"/>
                <a:cs typeface="Cambria"/>
              </a:rPr>
              <a:t> and </a:t>
            </a:r>
            <a:r>
              <a:rPr lang="en-US" sz="2400" b="1" i="1" dirty="0" err="1" smtClean="0">
                <a:latin typeface="Cambria"/>
                <a:cs typeface="Cambria"/>
              </a:rPr>
              <a:t>Amalekites</a:t>
            </a:r>
            <a:r>
              <a:rPr lang="en-US" sz="2400" b="1" i="1" dirty="0" smtClean="0">
                <a:latin typeface="Cambria"/>
                <a:cs typeface="Cambria"/>
              </a:rPr>
              <a:t>, all the people of the East, were lying in the valley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as numerous as locusts</a:t>
            </a:r>
            <a:r>
              <a:rPr lang="en-US" sz="2400" b="1" i="1" dirty="0" smtClean="0">
                <a:latin typeface="Cambria"/>
                <a:cs typeface="Cambria"/>
              </a:rPr>
              <a:t>; and their camels were without number,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as the sand by the seashore in multitude</a:t>
            </a:r>
            <a:r>
              <a:rPr lang="en-US" sz="2400" b="1" i="1" dirty="0" smtClean="0">
                <a:latin typeface="Cambria"/>
                <a:cs typeface="Cambria"/>
              </a:rPr>
              <a:t>.</a:t>
            </a:r>
            <a:endParaRPr lang="en-US" sz="2400" b="1" i="1" dirty="0">
              <a:latin typeface="Cambria"/>
              <a:cs typeface="Cambri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9965" y="5134946"/>
            <a:ext cx="81361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PSALM 6:6 ~ </a:t>
            </a:r>
            <a:r>
              <a:rPr lang="en-US" sz="2400" b="1" i="1" dirty="0" smtClean="0">
                <a:latin typeface="Cambria"/>
                <a:cs typeface="Cambria"/>
              </a:rPr>
              <a:t>I am weary with my groaning; All night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I make my bed swim</a:t>
            </a:r>
            <a:r>
              <a:rPr lang="en-US" sz="2400" b="1" i="1" dirty="0" smtClean="0">
                <a:latin typeface="Cambria"/>
                <a:cs typeface="Cambria"/>
              </a:rPr>
              <a:t>; I  drench my couch with my tears.</a:t>
            </a:r>
            <a:endParaRPr lang="en-US" sz="2400" b="1" i="1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749143" y="155958"/>
            <a:ext cx="5993874" cy="891192"/>
          </a:xfrm>
          <a:prstGeom prst="wave">
            <a:avLst/>
          </a:prstGeom>
          <a:solidFill>
            <a:srgbClr val="149C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General Hermeneutics</a:t>
            </a:r>
            <a:endParaRPr lang="en-US" sz="2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6417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4.	Are we dealing with figures of speech?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346" y="1471096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simile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346" y="1854328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metaphor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5371" y="2237560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an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allegory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346" y="2620792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an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anthropomorphism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1346" y="3004024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hyperbole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1346" y="3389046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litotes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3330" y="3850711"/>
            <a:ext cx="83140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REVELATION 3:5 ~ </a:t>
            </a:r>
            <a:r>
              <a:rPr lang="en-US" sz="2400" b="1" i="1" dirty="0" smtClean="0">
                <a:latin typeface="Cambria"/>
                <a:cs typeface="Cambria"/>
              </a:rPr>
              <a:t>He who overcomes shall be clothed in white garments, and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I will not blot out his name from the Book of Life</a:t>
            </a:r>
            <a:r>
              <a:rPr lang="en-US" sz="2400" b="1" i="1" dirty="0" smtClean="0">
                <a:latin typeface="Cambria"/>
                <a:cs typeface="Cambria"/>
              </a:rPr>
              <a:t>; but I will confess his name before My Father and before His angels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53329" y="5420371"/>
            <a:ext cx="8314033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ACTS 21:39 ~ </a:t>
            </a:r>
            <a:r>
              <a:rPr lang="en-US" sz="2400" b="1" i="1" dirty="0" smtClean="0">
                <a:latin typeface="Cambria"/>
                <a:cs typeface="Cambria"/>
              </a:rPr>
              <a:t>But Paul said, “I am a Jew from Tarsus, in Cilicia,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a citizen of no mean city</a:t>
            </a:r>
            <a:r>
              <a:rPr lang="en-US" sz="2400" b="1" i="1" dirty="0" smtClean="0">
                <a:latin typeface="Cambria"/>
                <a:cs typeface="Cambria"/>
              </a:rPr>
              <a:t>; and I implore you, permit me to speak to the people.”</a:t>
            </a:r>
            <a:endParaRPr lang="en-US" sz="2400" i="1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749143" y="155958"/>
            <a:ext cx="5993874" cy="891192"/>
          </a:xfrm>
          <a:prstGeom prst="wave">
            <a:avLst/>
          </a:prstGeom>
          <a:solidFill>
            <a:srgbClr val="149C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General Hermeneutics</a:t>
            </a:r>
            <a:endParaRPr lang="en-US" sz="2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6417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4.	Are we dealing with figures of speech?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346" y="1471096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simile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346" y="1854328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metaphor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1346" y="2237560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an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allegory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346" y="2620792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an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anthropomorphism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1346" y="3004024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hyperbole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1346" y="3389046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litotes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4894" y="4246682"/>
            <a:ext cx="8369105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ISAIAH 22:22 ~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The key of the house of David</a:t>
            </a:r>
            <a:r>
              <a:rPr lang="en-US" sz="2400" b="1" i="1" dirty="0" smtClean="0">
                <a:latin typeface="Cambria"/>
                <a:cs typeface="Cambria"/>
              </a:rPr>
              <a:t> I will lay on his shoulder; So he shall open, and no one shall shut; And he shall shut, and no one shall open.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1346" y="3785017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metonymy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74893" y="5447010"/>
            <a:ext cx="83691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LUKE 16:29 ~ </a:t>
            </a:r>
            <a:r>
              <a:rPr lang="en-US" sz="2400" b="1" i="1" dirty="0" smtClean="0">
                <a:latin typeface="Cambria"/>
                <a:cs typeface="Cambria"/>
              </a:rPr>
              <a:t>Abraham said to him, ‘They have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Moses and the prophets</a:t>
            </a:r>
            <a:r>
              <a:rPr lang="en-US" sz="2400" b="1" i="1" dirty="0" smtClean="0">
                <a:latin typeface="Cambria"/>
                <a:cs typeface="Cambria"/>
              </a:rPr>
              <a:t>; let them hear them.’</a:t>
            </a:r>
            <a:endParaRPr lang="en-US" sz="2400" b="1" i="1" dirty="0">
              <a:latin typeface="Cambria"/>
              <a:cs typeface="Cambria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531706" y="3195783"/>
            <a:ext cx="5214002" cy="1050899"/>
          </a:xfrm>
          <a:prstGeom prst="roundRect">
            <a:avLst/>
          </a:prstGeom>
          <a:solidFill>
            <a:srgbClr val="00FFC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i="1" dirty="0" smtClean="0">
              <a:solidFill>
                <a:srgbClr val="FF0000"/>
              </a:solidFill>
              <a:latin typeface="Cambria"/>
              <a:cs typeface="Cambria"/>
            </a:endParaRPr>
          </a:p>
          <a:p>
            <a:pPr algn="ctr"/>
            <a:r>
              <a:rPr lang="en-US" sz="2200" b="1" i="1" dirty="0" smtClean="0">
                <a:solidFill>
                  <a:srgbClr val="FF0000"/>
                </a:solidFill>
                <a:latin typeface="Cambria"/>
                <a:cs typeface="Cambria"/>
              </a:rPr>
              <a:t>Circumlocution/Euphemism</a:t>
            </a:r>
          </a:p>
          <a:p>
            <a:pPr algn="ctr"/>
            <a:endParaRPr lang="en-US" sz="1000" b="1" i="1" dirty="0" smtClean="0">
              <a:solidFill>
                <a:schemeClr val="bg1"/>
              </a:solidFill>
              <a:latin typeface="Cambria"/>
              <a:cs typeface="Cambria"/>
            </a:endParaRPr>
          </a:p>
          <a:p>
            <a:pPr algn="ctr"/>
            <a:r>
              <a:rPr lang="en-US" sz="2200" b="1" i="1" dirty="0" smtClean="0">
                <a:solidFill>
                  <a:schemeClr val="bg1"/>
                </a:solidFill>
                <a:latin typeface="Cambria"/>
                <a:cs typeface="Cambria"/>
              </a:rPr>
              <a:t>HEBREWS 1:3; LEVITICUS 18:16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16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749143" y="155958"/>
            <a:ext cx="5993874" cy="891192"/>
          </a:xfrm>
          <a:prstGeom prst="wave">
            <a:avLst/>
          </a:prstGeom>
          <a:solidFill>
            <a:srgbClr val="149C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General Hermeneutics</a:t>
            </a:r>
            <a:endParaRPr lang="en-US" sz="2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6417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4.	Are we dealing with figures of speech?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346" y="1471096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simile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346" y="1854328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metaphor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1346" y="2237560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an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allegory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1346" y="2620792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an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anthropomorphism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1346" y="3004024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hyperbole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1346" y="3389046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litotes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1346" y="3785017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metonymy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74895" y="4597971"/>
            <a:ext cx="83691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Cambria"/>
                <a:cs typeface="Cambria"/>
              </a:rPr>
              <a:t>PSALM 44:6 ~ </a:t>
            </a:r>
            <a:r>
              <a:rPr lang="en-US" sz="2400" b="1" i="1" dirty="0" smtClean="0">
                <a:latin typeface="Cambria"/>
                <a:cs typeface="Cambria"/>
              </a:rPr>
              <a:t>For I will not trust in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my bow</a:t>
            </a:r>
            <a:r>
              <a:rPr lang="en-US" sz="2400" b="1" i="1" dirty="0" smtClean="0">
                <a:latin typeface="Cambria"/>
                <a:cs typeface="Cambria"/>
              </a:rPr>
              <a:t>, nor shall </a:t>
            </a:r>
            <a:r>
              <a:rPr lang="en-US" sz="2400" b="1" i="1" u="sng" dirty="0" smtClean="0">
                <a:solidFill>
                  <a:srgbClr val="FFFF00"/>
                </a:solidFill>
                <a:latin typeface="Cambria"/>
                <a:cs typeface="Cambria"/>
              </a:rPr>
              <a:t>my sword</a:t>
            </a:r>
            <a:r>
              <a:rPr lang="en-US" sz="2400" b="1" i="1" dirty="0" smtClean="0">
                <a:solidFill>
                  <a:srgbClr val="FFFF00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latin typeface="Cambria"/>
                <a:cs typeface="Cambria"/>
              </a:rPr>
              <a:t>save me.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0485" y="4202000"/>
            <a:ext cx="64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CCFFCC"/>
                </a:solidFill>
                <a:latin typeface="Cambria"/>
                <a:cs typeface="Cambria"/>
              </a:rPr>
              <a:t> 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Is it a </a:t>
            </a:r>
            <a:r>
              <a:rPr lang="en-US" sz="2400" b="1" i="1" u="sng" dirty="0" smtClean="0">
                <a:solidFill>
                  <a:srgbClr val="CCFFCC"/>
                </a:solidFill>
                <a:latin typeface="Cambria"/>
                <a:cs typeface="Cambria"/>
              </a:rPr>
              <a:t>synecdoche</a:t>
            </a:r>
            <a:r>
              <a:rPr lang="en-US" sz="2400" b="1" i="1" dirty="0" smtClean="0">
                <a:solidFill>
                  <a:srgbClr val="CCFFCC"/>
                </a:solidFill>
                <a:latin typeface="Cambria"/>
                <a:cs typeface="Cambria"/>
              </a:rPr>
              <a:t>?</a:t>
            </a:r>
            <a:endParaRPr lang="en-US" sz="2400" b="1" dirty="0">
              <a:solidFill>
                <a:srgbClr val="CCFFCC"/>
              </a:solidFill>
              <a:latin typeface="Cambria"/>
              <a:cs typeface="Cambria"/>
            </a:endParaRPr>
          </a:p>
        </p:txBody>
      </p:sp>
      <p:sp>
        <p:nvSpPr>
          <p:cNvPr id="14" name="Explosion 1 13"/>
          <p:cNvSpPr/>
          <p:nvPr/>
        </p:nvSpPr>
        <p:spPr>
          <a:xfrm>
            <a:off x="3787950" y="2237560"/>
            <a:ext cx="5356050" cy="2502254"/>
          </a:xfrm>
          <a:prstGeom prst="irregularSeal1">
            <a:avLst/>
          </a:prstGeom>
          <a:solidFill>
            <a:srgbClr val="00FFC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i="1" dirty="0" err="1" smtClean="0">
                <a:solidFill>
                  <a:srgbClr val="FF0000"/>
                </a:solidFill>
                <a:latin typeface="Cambria"/>
                <a:cs typeface="Cambria"/>
              </a:rPr>
              <a:t>Merism/Merismus</a:t>
            </a:r>
            <a:endParaRPr lang="en-US" sz="2100" b="1" i="1" dirty="0" smtClean="0">
              <a:solidFill>
                <a:srgbClr val="FF0000"/>
              </a:solidFill>
              <a:latin typeface="Cambria"/>
              <a:cs typeface="Cambria"/>
            </a:endParaRPr>
          </a:p>
          <a:p>
            <a:pPr algn="ctr"/>
            <a:r>
              <a:rPr lang="en-US" sz="2100" b="1" i="1" dirty="0" smtClean="0">
                <a:solidFill>
                  <a:schemeClr val="bg1"/>
                </a:solidFill>
                <a:latin typeface="Cambria"/>
                <a:cs typeface="Cambria"/>
              </a:rPr>
              <a:t>JUDGES 20:1; </a:t>
            </a:r>
          </a:p>
          <a:p>
            <a:pPr algn="ctr"/>
            <a:r>
              <a:rPr lang="en-US" sz="2100" b="1" i="1" dirty="0" smtClean="0">
                <a:solidFill>
                  <a:schemeClr val="bg1"/>
                </a:solidFill>
                <a:latin typeface="Cambria"/>
                <a:cs typeface="Cambria"/>
              </a:rPr>
              <a:t>1 CHRONICLES 21:2</a:t>
            </a:r>
            <a:endParaRPr lang="en-US" sz="2100" b="1" i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74895" y="5428968"/>
            <a:ext cx="83691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Cambria"/>
                <a:cs typeface="Cambria"/>
              </a:rPr>
              <a:t>JEREMIAH 31:18, 20</a:t>
            </a:r>
            <a:endParaRPr lang="en-US" sz="2400" b="1" i="1" dirty="0" smtClean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5" grpId="0"/>
      <p:bldP spid="14" grpId="0" animBg="1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9282</TotalTime>
  <Words>2023</Words>
  <Application>Microsoft Macintosh PowerPoint</Application>
  <PresentationFormat>On-screen Show (4:3)</PresentationFormat>
  <Paragraphs>222</Paragraphs>
  <Slides>22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Shalom Church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EnYi Wei</dc:creator>
  <cp:lastModifiedBy>EnYi Wei</cp:lastModifiedBy>
  <cp:revision>81</cp:revision>
  <cp:lastPrinted>2020-11-28T04:52:59Z</cp:lastPrinted>
  <dcterms:created xsi:type="dcterms:W3CDTF">2020-12-22T23:49:50Z</dcterms:created>
  <dcterms:modified xsi:type="dcterms:W3CDTF">2020-12-22T23:50:46Z</dcterms:modified>
</cp:coreProperties>
</file>